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  <p:sldId id="258" r:id="rId3"/>
  </p:sldIdLst>
  <p:sldSz cx="6858000" cy="9144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315" autoAdjust="0"/>
    <p:restoredTop sz="94598" autoAdjust="0"/>
  </p:normalViewPr>
  <p:slideViewPr>
    <p:cSldViewPr>
      <p:cViewPr varScale="1">
        <p:scale>
          <a:sx n="79" d="100"/>
          <a:sy n="79" d="100"/>
        </p:scale>
        <p:origin x="3582" y="9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0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066800" y="2209800"/>
            <a:ext cx="5429250" cy="1925638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990600" y="5410200"/>
            <a:ext cx="5429250" cy="23368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0EACB4-2935-4C6F-86EE-EE10EEEDB2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43D021-31D8-4D5E-BEA7-A927D5686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14925" y="401638"/>
            <a:ext cx="1398588" cy="74469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401638"/>
            <a:ext cx="4048125" cy="74469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AAA19F-B07E-441B-926C-5AB2796D95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E4051-1559-4D5B-ACC2-56AC54502F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DC4B22-49BE-41B2-956D-E2BC94DA95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2362200"/>
            <a:ext cx="26670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33800" y="2362200"/>
            <a:ext cx="26670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A8C90B-926A-4145-A8B0-4A826D0AE5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FE523-2005-4C1E-886F-187931EB3F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1B7237-2652-48A2-B68A-F28605AEDA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C5679A-F398-41B6-AC78-9B8AF09EB9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B83E31-95E6-402C-A76E-51D168F9E7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F27ADF-16AA-4F45-89D2-9463EE87EF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027113" y="401638"/>
            <a:ext cx="54864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362200"/>
            <a:ext cx="54864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31200"/>
            <a:ext cx="1600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31200"/>
            <a:ext cx="21717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31200"/>
            <a:ext cx="1600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fld id="{AEA3C707-4621-4447-90A6-FA492FF8B6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¡"/>
        <a:defRPr sz="2900">
          <a:solidFill>
            <a:srgbClr val="00009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l"/>
        <a:defRPr sz="2500">
          <a:solidFill>
            <a:srgbClr val="000099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¡"/>
        <a:defRPr sz="2200">
          <a:solidFill>
            <a:srgbClr val="000099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l"/>
        <a:defRPr sz="1900">
          <a:solidFill>
            <a:srgbClr val="000099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¡"/>
        <a:defRPr sz="1900">
          <a:solidFill>
            <a:srgbClr val="000099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¡"/>
        <a:defRPr sz="1900">
          <a:solidFill>
            <a:srgbClr val="000099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¡"/>
        <a:defRPr sz="1900">
          <a:solidFill>
            <a:srgbClr val="000099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¡"/>
        <a:defRPr sz="1900">
          <a:solidFill>
            <a:srgbClr val="000099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¡"/>
        <a:defRPr sz="1900">
          <a:solidFill>
            <a:srgbClr val="0000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524000" y="2797130"/>
            <a:ext cx="5334000" cy="16002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endParaRPr lang="en-US" sz="2100" b="1" dirty="0">
              <a:effectLst>
                <a:outerShdw blurRad="38100" dist="38100" dir="2700000" algn="tl">
                  <a:srgbClr val="C0C0C0"/>
                </a:outerShdw>
              </a:effectLst>
              <a:latin typeface="Tahoma" charset="0"/>
            </a:endParaRPr>
          </a:p>
          <a:p>
            <a:pPr algn="ctr" eaLnBrk="1" hangingPunct="1">
              <a:defRPr/>
            </a:pPr>
            <a:endParaRPr lang="en-US" sz="2100" b="1" dirty="0">
              <a:effectLst>
                <a:outerShdw blurRad="38100" dist="38100" dir="2700000" algn="tl">
                  <a:srgbClr val="C0C0C0"/>
                </a:outerShdw>
              </a:effectLst>
              <a:latin typeface="Tahoma" charset="0"/>
            </a:endParaRPr>
          </a:p>
          <a:p>
            <a:pPr algn="ctr" eaLnBrk="1" hangingPunct="1">
              <a:defRPr/>
            </a:pPr>
            <a:endParaRPr lang="en-US" sz="2100" b="1" dirty="0">
              <a:effectLst>
                <a:outerShdw blurRad="38100" dist="38100" dir="2700000" algn="tl">
                  <a:srgbClr val="C0C0C0"/>
                </a:outerShdw>
              </a:effectLst>
              <a:latin typeface="Tahoma" charset="0"/>
            </a:endParaRPr>
          </a:p>
          <a:p>
            <a:pPr algn="ctr" eaLnBrk="1" hangingPunct="1">
              <a:defRPr/>
            </a:pPr>
            <a:endParaRPr lang="en-US" sz="2100" b="1" dirty="0">
              <a:effectLst>
                <a:outerShdw blurRad="38100" dist="38100" dir="2700000" algn="tl">
                  <a:srgbClr val="C0C0C0"/>
                </a:outerShdw>
              </a:effectLst>
              <a:latin typeface="Tahoma" charset="0"/>
            </a:endParaRPr>
          </a:p>
          <a:p>
            <a:pPr algn="ctr" eaLnBrk="1" hangingPunct="1">
              <a:defRPr/>
            </a:pPr>
            <a:endParaRPr lang="en-US" sz="2100" b="1" dirty="0">
              <a:effectLst>
                <a:outerShdw blurRad="38100" dist="38100" dir="2700000" algn="tl">
                  <a:srgbClr val="C0C0C0"/>
                </a:outerShdw>
              </a:effectLst>
              <a:latin typeface="Tahoma" charset="0"/>
            </a:endParaRPr>
          </a:p>
        </p:txBody>
      </p:sp>
      <p:pic>
        <p:nvPicPr>
          <p:cNvPr id="2" name="Picture 9" descr="ParkingAuthority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762000"/>
            <a:ext cx="2128838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1"/>
          <p:cNvSpPr/>
          <p:nvPr/>
        </p:nvSpPr>
        <p:spPr>
          <a:xfrm>
            <a:off x="1311499" y="3146470"/>
            <a:ext cx="4038600" cy="12001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  <a:cs typeface="+mn-cs"/>
              </a:rPr>
              <a:t>Board of Directors Meeting</a:t>
            </a:r>
          </a:p>
          <a:p>
            <a:pPr algn="ctr" eaLnBrk="0" hangingPunct="0">
              <a:defRPr/>
            </a:pP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  <a:cs typeface="+mn-cs"/>
              </a:rPr>
              <a:t>November 12, 2024</a:t>
            </a:r>
          </a:p>
          <a:p>
            <a:pPr algn="ctr" eaLnBrk="0" hangingPunct="0">
              <a:defRPr/>
            </a:pP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  <a:cs typeface="+mn-cs"/>
              </a:rPr>
              <a:t>Via Videoconference</a:t>
            </a:r>
          </a:p>
          <a:p>
            <a:pPr algn="ctr" eaLnBrk="0" hangingPunct="0">
              <a:defRPr/>
            </a:pP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  <a:cs typeface="+mn-cs"/>
              </a:rPr>
              <a:t>4:00 pm – 5:00 pm</a:t>
            </a:r>
          </a:p>
        </p:txBody>
      </p:sp>
      <p:sp>
        <p:nvSpPr>
          <p:cNvPr id="3" name="AutoShape 2" descr="Your Complete Mount Vernon, Baltimore Neighborhood Guide | Rent. Blog">
            <a:extLst>
              <a:ext uri="{FF2B5EF4-FFF2-40B4-BE49-F238E27FC236}">
                <a16:creationId xmlns:a16="http://schemas.microsoft.com/office/drawing/2014/main" id="{92BB8E54-13E2-59F0-F04A-294029543F2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276600" y="4419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Your Complete Mount Vernon, Baltimore Neighborhood Guide | Rent. Blog">
            <a:extLst>
              <a:ext uri="{FF2B5EF4-FFF2-40B4-BE49-F238E27FC236}">
                <a16:creationId xmlns:a16="http://schemas.microsoft.com/office/drawing/2014/main" id="{F7454F3C-61A8-3C9A-42C2-D975BD73B02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429000" y="4572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Picture 5" descr="A brick building with a sign on the side&#10;&#10;Description automatically generated">
            <a:extLst>
              <a:ext uri="{FF2B5EF4-FFF2-40B4-BE49-F238E27FC236}">
                <a16:creationId xmlns:a16="http://schemas.microsoft.com/office/drawing/2014/main" id="{ED03F41D-BD07-933D-2551-73A9B974993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4876799"/>
            <a:ext cx="2328365" cy="309235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952500" y="373487"/>
            <a:ext cx="4953000" cy="611659"/>
          </a:xfrm>
        </p:spPr>
        <p:txBody>
          <a:bodyPr/>
          <a:lstStyle/>
          <a:p>
            <a:pPr algn="ctr" eaLnBrk="1" hangingPunct="1">
              <a:defRPr/>
            </a:pPr>
            <a:br>
              <a:rPr lang="en-US" sz="1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</a:rPr>
            </a:br>
            <a:br>
              <a:rPr lang="en-US" sz="1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</a:rPr>
            </a:br>
            <a:br>
              <a:rPr lang="en-US" sz="1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</a:rPr>
            </a:br>
            <a:r>
              <a:rPr lang="en-US" sz="1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</a:rPr>
              <a:t>PABC Board of Directors </a:t>
            </a:r>
            <a:br>
              <a:rPr lang="en-US" sz="1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</a:rPr>
            </a:br>
            <a:r>
              <a:rPr lang="en-US" sz="1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</a:rPr>
              <a:t>Meeting Agenda</a:t>
            </a:r>
            <a:br>
              <a:rPr lang="en-US" sz="1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</a:rPr>
            </a:br>
            <a:r>
              <a:rPr lang="en-US" sz="1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</a:rPr>
              <a:t>October 8, 2024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7700" y="1066800"/>
            <a:ext cx="5562600" cy="753252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05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itchFamily="18" charset="0"/>
                <a:cs typeface="Arial" charset="0"/>
              </a:rPr>
              <a:t>Board Approvals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Char char=""/>
              <a:defRPr/>
            </a:pPr>
            <a:r>
              <a:rPr lang="en-US" sz="105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itchFamily="18" charset="0"/>
                <a:cs typeface="Arial" charset="0"/>
              </a:rPr>
              <a:t>Board Meeting Minutes of October 8, 2024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en-US" sz="105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Arial" charset="0"/>
              </a:rPr>
              <a:t>FY2024 PABC Annual Audit – </a:t>
            </a:r>
            <a:r>
              <a:rPr lang="en-US" sz="105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Arial" charset="0"/>
              </a:rPr>
              <a:t>Ellin</a:t>
            </a:r>
            <a:r>
              <a:rPr lang="en-US" sz="105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Arial" charset="0"/>
              </a:rPr>
              <a:t> &amp; Tucker (Sandra Downs)</a:t>
            </a:r>
            <a:endParaRPr lang="en-US" sz="105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Times New Roman" pitchFamily="18" charset="0"/>
              <a:cs typeface="Arial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05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itchFamily="18" charset="0"/>
                <a:cs typeface="Arial" charset="0"/>
              </a:rPr>
              <a:t>Off-Street Parking </a:t>
            </a:r>
            <a:r>
              <a:rPr lang="en-US" sz="105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itchFamily="18" charset="0"/>
                <a:cs typeface="Arial" charset="0"/>
              </a:rPr>
              <a:t>(David Morgan)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Char char=""/>
              <a:defRPr/>
            </a:pPr>
            <a:r>
              <a:rPr lang="en-US" sz="105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itchFamily="18" charset="0"/>
                <a:cs typeface="Arial" charset="0"/>
              </a:rPr>
              <a:t>Review of Metrics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Char char=""/>
              <a:defRPr/>
            </a:pPr>
            <a:r>
              <a:rPr lang="en-US" sz="105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itchFamily="18" charset="0"/>
                <a:cs typeface="Arial" charset="0"/>
              </a:rPr>
              <a:t>Projects and Updates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Char char=""/>
              <a:defRPr/>
            </a:pPr>
            <a:r>
              <a:rPr lang="en-US" sz="105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itchFamily="18" charset="0"/>
                <a:cs typeface="Arial" charset="0"/>
              </a:rPr>
              <a:t>New Business - None</a:t>
            </a:r>
            <a:endParaRPr lang="en-US" sz="105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itchFamily="18" charset="0"/>
              <a:cs typeface="Arial" charset="0"/>
            </a:endParaRP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en-US" sz="105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itchFamily="18" charset="0"/>
                <a:cs typeface="Arial" charset="0"/>
              </a:rPr>
              <a:t>Capital Projects </a:t>
            </a:r>
            <a:r>
              <a:rPr lang="en-US" sz="105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itchFamily="18" charset="0"/>
                <a:cs typeface="Arial" charset="0"/>
              </a:rPr>
              <a:t>(Na’Jah Jackson)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05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itchFamily="18" charset="0"/>
                <a:cs typeface="Arial" charset="0"/>
              </a:rPr>
              <a:t>Projects and Updates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05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itchFamily="18" charset="0"/>
                <a:cs typeface="Arial" charset="0"/>
              </a:rPr>
              <a:t>New Business - None</a:t>
            </a:r>
            <a:endParaRPr lang="en-US" sz="105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itchFamily="18" charset="0"/>
              <a:cs typeface="Arial" charset="0"/>
            </a:endParaRP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en-US" sz="105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itchFamily="18" charset="0"/>
                <a:cs typeface="Arial" charset="0"/>
              </a:rPr>
              <a:t>On-Street Parking</a:t>
            </a:r>
            <a:endParaRPr lang="en-US" sz="105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itchFamily="18" charset="0"/>
              <a:cs typeface="Arial" charset="0"/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Char char=""/>
              <a:defRPr/>
            </a:pPr>
            <a:r>
              <a:rPr lang="en-US" sz="10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Residential Permit Parking / Permits (Shamir Cole-Butler)</a:t>
            </a:r>
          </a:p>
          <a:p>
            <a:pPr lvl="1" eaLnBrk="1" hangingPunct="1">
              <a:lnSpc>
                <a:spcPct val="80000"/>
              </a:lnSpc>
              <a:buFont typeface="Wingdings 2" pitchFamily="18" charset="2"/>
              <a:buChar char=""/>
              <a:defRPr/>
            </a:pPr>
            <a:r>
              <a:rPr lang="en-US" sz="10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Review of Metrics</a:t>
            </a:r>
          </a:p>
          <a:p>
            <a:pPr lvl="1" eaLnBrk="1" hangingPunct="1">
              <a:lnSpc>
                <a:spcPct val="80000"/>
              </a:lnSpc>
              <a:buFont typeface="Wingdings 2" pitchFamily="18" charset="2"/>
              <a:buChar char=""/>
              <a:defRPr/>
            </a:pPr>
            <a:r>
              <a:rPr lang="en-US" sz="10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Financials</a:t>
            </a:r>
          </a:p>
          <a:p>
            <a:pPr lvl="1" eaLnBrk="1" hangingPunct="1">
              <a:lnSpc>
                <a:spcPct val="80000"/>
              </a:lnSpc>
              <a:buFont typeface="Wingdings 2" pitchFamily="18" charset="2"/>
              <a:buChar char=""/>
              <a:defRPr/>
            </a:pPr>
            <a:r>
              <a:rPr lang="en-US" sz="10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Projects and Updates</a:t>
            </a:r>
          </a:p>
          <a:p>
            <a:pPr lvl="1" eaLnBrk="1" hangingPunct="1">
              <a:lnSpc>
                <a:spcPct val="80000"/>
              </a:lnSpc>
              <a:buFont typeface="Wingdings 2" pitchFamily="18" charset="2"/>
              <a:buChar char=""/>
              <a:defRPr/>
            </a:pPr>
            <a:r>
              <a:rPr lang="en-US" sz="10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 Business - None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Char char=""/>
              <a:defRPr/>
            </a:pPr>
            <a:r>
              <a:rPr lang="en-US" sz="10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Parking Meters (Norman Chase)</a:t>
            </a:r>
          </a:p>
          <a:p>
            <a:pPr lvl="1" eaLnBrk="1" hangingPunct="1">
              <a:lnSpc>
                <a:spcPct val="80000"/>
              </a:lnSpc>
              <a:buFont typeface="Wingdings 2" pitchFamily="18" charset="2"/>
              <a:buChar char=""/>
              <a:defRPr/>
            </a:pPr>
            <a:r>
              <a:rPr lang="en-US" sz="10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Review of Metrics</a:t>
            </a:r>
          </a:p>
          <a:p>
            <a:pPr lvl="1" eaLnBrk="1" hangingPunct="1">
              <a:lnSpc>
                <a:spcPct val="80000"/>
              </a:lnSpc>
              <a:buFont typeface="Wingdings 2" pitchFamily="18" charset="2"/>
              <a:buChar char=""/>
              <a:defRPr/>
            </a:pPr>
            <a:r>
              <a:rPr lang="en-US" sz="10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Financials</a:t>
            </a:r>
          </a:p>
          <a:p>
            <a:pPr lvl="1" eaLnBrk="1" hangingPunct="1">
              <a:lnSpc>
                <a:spcPct val="80000"/>
              </a:lnSpc>
              <a:buFont typeface="Wingdings 2" pitchFamily="18" charset="2"/>
              <a:buChar char=""/>
              <a:defRPr/>
            </a:pPr>
            <a:r>
              <a:rPr lang="en-US" sz="10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Projects and Updates</a:t>
            </a:r>
          </a:p>
          <a:p>
            <a:pPr lvl="1" eaLnBrk="1" hangingPunct="1">
              <a:lnSpc>
                <a:spcPct val="80000"/>
              </a:lnSpc>
              <a:buFont typeface="Wingdings 2" pitchFamily="18" charset="2"/>
              <a:buChar char=""/>
              <a:defRPr/>
            </a:pPr>
            <a:r>
              <a:rPr lang="en-US" sz="10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 Business - None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Char char=""/>
              <a:defRPr/>
            </a:pPr>
            <a:r>
              <a:rPr lang="en-US" sz="10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Residential Reserved Disabled Parking (Michelle Thompson)</a:t>
            </a:r>
          </a:p>
          <a:p>
            <a:pPr lvl="1" eaLnBrk="1" hangingPunct="1">
              <a:lnSpc>
                <a:spcPct val="80000"/>
              </a:lnSpc>
              <a:buFont typeface="Wingdings 2" pitchFamily="18" charset="2"/>
              <a:buChar char=""/>
              <a:defRPr/>
            </a:pPr>
            <a:r>
              <a:rPr lang="en-US" sz="10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Review of Metrics</a:t>
            </a:r>
          </a:p>
          <a:p>
            <a:pPr lvl="1" eaLnBrk="1" hangingPunct="1">
              <a:lnSpc>
                <a:spcPct val="80000"/>
              </a:lnSpc>
              <a:buFont typeface="Wingdings 2" pitchFamily="18" charset="2"/>
              <a:buChar char=""/>
              <a:defRPr/>
            </a:pPr>
            <a:r>
              <a:rPr lang="en-US" sz="10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Projects and Updates</a:t>
            </a:r>
          </a:p>
          <a:p>
            <a:pPr lvl="1" eaLnBrk="1" hangingPunct="1">
              <a:lnSpc>
                <a:spcPct val="80000"/>
              </a:lnSpc>
              <a:buFont typeface="Wingdings 2" pitchFamily="18" charset="2"/>
              <a:buChar char=""/>
              <a:defRPr/>
            </a:pPr>
            <a:r>
              <a:rPr lang="en-US" sz="10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 Business - None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Char char=""/>
              <a:defRPr/>
            </a:pPr>
            <a:r>
              <a:rPr lang="en-US" sz="10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Valet Regulations (Andre Poole)</a:t>
            </a:r>
          </a:p>
          <a:p>
            <a:pPr lvl="1" eaLnBrk="1" hangingPunct="1">
              <a:lnSpc>
                <a:spcPct val="80000"/>
              </a:lnSpc>
              <a:buFont typeface="Wingdings 2" pitchFamily="18" charset="2"/>
              <a:buChar char=""/>
              <a:defRPr/>
            </a:pPr>
            <a:r>
              <a:rPr lang="en-US" sz="10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Review of Metrics</a:t>
            </a:r>
          </a:p>
          <a:p>
            <a:pPr lvl="1" eaLnBrk="1" hangingPunct="1">
              <a:lnSpc>
                <a:spcPct val="80000"/>
              </a:lnSpc>
              <a:buFont typeface="Wingdings 2" pitchFamily="18" charset="2"/>
              <a:buChar char=""/>
              <a:defRPr/>
            </a:pPr>
            <a:r>
              <a:rPr lang="en-US" sz="10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Financials</a:t>
            </a:r>
          </a:p>
          <a:p>
            <a:pPr lvl="1" eaLnBrk="1" hangingPunct="1">
              <a:lnSpc>
                <a:spcPct val="80000"/>
              </a:lnSpc>
              <a:buFont typeface="Wingdings 2" pitchFamily="18" charset="2"/>
              <a:buChar char=""/>
              <a:defRPr/>
            </a:pPr>
            <a:r>
              <a:rPr lang="en-US" sz="10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Projects and Updates</a:t>
            </a:r>
          </a:p>
          <a:p>
            <a:pPr lvl="1" eaLnBrk="1" hangingPunct="1">
              <a:lnSpc>
                <a:spcPct val="80000"/>
              </a:lnSpc>
              <a:buFont typeface="Wingdings 2" pitchFamily="18" charset="2"/>
              <a:buChar char=""/>
              <a:defRPr/>
            </a:pPr>
            <a:r>
              <a:rPr lang="en-US" sz="10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 Business - None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en-US" sz="105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Parking Planning </a:t>
            </a:r>
            <a:r>
              <a:rPr lang="en-US" sz="10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(Fran Burnszynski)</a:t>
            </a:r>
            <a:endParaRPr lang="en-US" sz="10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Char char=""/>
              <a:defRPr/>
            </a:pPr>
            <a:r>
              <a:rPr lang="en-US" sz="10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Review of Metrics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Char char=""/>
              <a:defRPr/>
            </a:pPr>
            <a:r>
              <a:rPr lang="en-US" sz="10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Projects and Updates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Char char=""/>
              <a:defRPr/>
            </a:pPr>
            <a:r>
              <a:rPr lang="en-US" sz="10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Arial" charset="0"/>
              </a:rPr>
              <a:t>New Business</a:t>
            </a:r>
          </a:p>
          <a:p>
            <a:pPr lvl="1" eaLnBrk="1" hangingPunct="1">
              <a:lnSpc>
                <a:spcPct val="80000"/>
              </a:lnSpc>
              <a:buFont typeface="Wingdings 2" pitchFamily="18" charset="2"/>
              <a:buChar char=""/>
              <a:defRPr/>
            </a:pPr>
            <a:r>
              <a:rPr lang="en-US" sz="10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Federal Hill Demand-Based Parking Meter Rate Setting Recommendation</a:t>
            </a:r>
            <a:r>
              <a:rPr lang="en-US" sz="10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Arial" charset="0"/>
              </a:rPr>
              <a:t>s</a:t>
            </a:r>
            <a:endParaRPr lang="en-US" sz="105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itchFamily="18" charset="0"/>
              <a:cs typeface="Arial" charset="0"/>
            </a:endParaRP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en-US" sz="105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Arial" charset="0"/>
              </a:rPr>
              <a:t>Electric Vehicle Charging </a:t>
            </a:r>
            <a:r>
              <a:rPr lang="en-US" sz="10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Arial" charset="0"/>
              </a:rPr>
              <a:t>(Nicole Caesar)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0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Review of Metrics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0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Projects and Updates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0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 Business - None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en-US" sz="105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Arial" charset="0"/>
              </a:rPr>
              <a:t>Administration </a:t>
            </a:r>
            <a:r>
              <a:rPr lang="en-US" sz="10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Arial" charset="0"/>
              </a:rPr>
              <a:t>(Pete Little)</a:t>
            </a:r>
            <a:endParaRPr lang="en-US" sz="10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itchFamily="18" charset="0"/>
              <a:cs typeface="Arial" charset="0"/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Char char=""/>
              <a:defRPr/>
            </a:pPr>
            <a:r>
              <a:rPr lang="en-US" sz="10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Arial" charset="0"/>
              </a:rPr>
              <a:t>Review of Metrics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Char char=""/>
              <a:defRPr/>
            </a:pPr>
            <a:r>
              <a:rPr lang="en-US" sz="10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Arial" charset="0"/>
              </a:rPr>
              <a:t>Financials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Char char=""/>
              <a:defRPr/>
            </a:pPr>
            <a:r>
              <a:rPr lang="en-US" sz="10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Arial" charset="0"/>
              </a:rPr>
              <a:t>Projects and Updates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Char char=""/>
              <a:defRPr/>
            </a:pPr>
            <a:r>
              <a:rPr lang="en-US" sz="10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Arial" charset="0"/>
              </a:rPr>
              <a:t>New Business</a:t>
            </a:r>
          </a:p>
          <a:p>
            <a:pPr lvl="1" eaLnBrk="1" hangingPunct="1">
              <a:lnSpc>
                <a:spcPct val="80000"/>
              </a:lnSpc>
              <a:buFont typeface="Wingdings 2" pitchFamily="18" charset="2"/>
              <a:buChar char=""/>
              <a:defRPr/>
            </a:pPr>
            <a:r>
              <a:rPr lang="en-US" sz="10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Arial" charset="0"/>
              </a:rPr>
              <a:t>PABC Office Janitorial Services Recommendation (Lakeisha Payton)</a:t>
            </a:r>
          </a:p>
          <a:p>
            <a:pPr lvl="1" eaLnBrk="1" hangingPunct="1">
              <a:lnSpc>
                <a:spcPct val="80000"/>
              </a:lnSpc>
              <a:buFont typeface="Wingdings 2" pitchFamily="18" charset="2"/>
              <a:buChar char=""/>
              <a:defRPr/>
            </a:pPr>
            <a:endParaRPr lang="en-US" sz="11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itchFamily="18" charset="0"/>
              <a:cs typeface="Arial" charset="0"/>
            </a:endParaRPr>
          </a:p>
          <a:p>
            <a:pPr lvl="1" eaLnBrk="1" hangingPunct="1">
              <a:lnSpc>
                <a:spcPct val="80000"/>
              </a:lnSpc>
              <a:buFont typeface="Wingdings 2" pitchFamily="18" charset="2"/>
              <a:buChar char=""/>
              <a:defRPr/>
            </a:pPr>
            <a:endParaRPr lang="en-US" sz="105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itchFamily="18" charset="0"/>
              <a:cs typeface="Arial" charset="0"/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Char char=""/>
              <a:defRPr/>
            </a:pPr>
            <a:endParaRPr lang="en-US" sz="300" dirty="0">
              <a:latin typeface="Arial" charset="0"/>
              <a:ea typeface="Times New Roman" pitchFamily="18" charset="0"/>
              <a:cs typeface="Arial" charset="0"/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  <a:defRPr/>
            </a:pPr>
            <a:endParaRPr lang="en-US" sz="300" dirty="0">
              <a:latin typeface="Arial" charset="0"/>
              <a:ea typeface="Times New Roman" pitchFamily="18" charset="0"/>
              <a:cs typeface="Arial" charset="0"/>
            </a:endParaRPr>
          </a:p>
        </p:txBody>
      </p:sp>
      <p:sp>
        <p:nvSpPr>
          <p:cNvPr id="3079" name="Rectangle 18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clipse">
  <a:themeElements>
    <a:clrScheme name="Eclipse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Eclips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762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762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Eclip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Eclipse</Template>
  <TotalTime>17008</TotalTime>
  <Words>217</Words>
  <Application>Microsoft Office PowerPoint</Application>
  <PresentationFormat>On-screen Show (4:3)</PresentationFormat>
  <Paragraphs>55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Calibri</vt:lpstr>
      <vt:lpstr>Tahoma</vt:lpstr>
      <vt:lpstr>Times New Roman</vt:lpstr>
      <vt:lpstr>Verdana</vt:lpstr>
      <vt:lpstr>Wingdings</vt:lpstr>
      <vt:lpstr>Wingdings 2</vt:lpstr>
      <vt:lpstr>Eclipse</vt:lpstr>
      <vt:lpstr>PowerPoint Presentation</vt:lpstr>
      <vt:lpstr>   PABC Board of Directors  Meeting Agenda October 8, 2024</vt:lpstr>
    </vt:vector>
  </TitlesOfParts>
  <Company>City of Baltimore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Parking Authority  of  Baltimore City</dc:title>
  <dc:creator>Parking Authority</dc:creator>
  <cp:lastModifiedBy>Peter Little</cp:lastModifiedBy>
  <cp:revision>822</cp:revision>
  <cp:lastPrinted>2024-02-28T15:28:06Z</cp:lastPrinted>
  <dcterms:created xsi:type="dcterms:W3CDTF">2005-09-08T21:31:55Z</dcterms:created>
  <dcterms:modified xsi:type="dcterms:W3CDTF">2024-10-30T16:32:32Z</dcterms:modified>
</cp:coreProperties>
</file>